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04"/>
    <a:srgbClr val="001402"/>
    <a:srgbClr val="001E03"/>
    <a:srgbClr val="015309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ptop%20Solution\Desktop\SQL%20Query%20Snippets\4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ptop%20Solution\Desktop\SQL%20Query%20Snippets\4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ptop%20Solution\Desktop\SQL%20Query%20Snippets\4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ptop%20Solution\Desktop\SQL%20Query%20Snippets\4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474330783161805E-2"/>
          <c:y val="5.0094728836394611E-2"/>
          <c:w val="0.92169559034630499"/>
          <c:h val="0.87568125256544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0C09-42A7-9164-3BABCC7786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 w="0"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2020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9-42A7-9164-3BABCC7786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8"/>
        <c:overlap val="-24"/>
        <c:axId val="1739011408"/>
        <c:axId val="1735920416"/>
      </c:barChart>
      <c:catAx>
        <c:axId val="1739011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920416"/>
        <c:crosses val="autoZero"/>
        <c:auto val="1"/>
        <c:lblAlgn val="ctr"/>
        <c:lblOffset val="100"/>
        <c:noMultiLvlLbl val="0"/>
      </c:catAx>
      <c:valAx>
        <c:axId val="1735920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3901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'4'!$A$2:$A$7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'4'!$B$2:$B$7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7-4017-B43C-C6CB6ED690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-27"/>
        <c:axId val="656080799"/>
        <c:axId val="655497807"/>
      </c:barChart>
      <c:catAx>
        <c:axId val="6560807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 w="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497807"/>
        <c:crosses val="autoZero"/>
        <c:auto val="1"/>
        <c:lblAlgn val="ctr"/>
        <c:lblOffset val="100"/>
        <c:noMultiLvlLbl val="0"/>
      </c:catAx>
      <c:valAx>
        <c:axId val="6554978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5608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'4'!$C$1</c:f>
              <c:strCache>
                <c:ptCount val="1"/>
                <c:pt idx="0">
                  <c:v>avg_discount_pct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'4'!$A$2:$B$6</c:f>
              <c:multiLvlStrCache>
                <c:ptCount val="5"/>
                <c:lvl>
                  <c:pt idx="0">
                    <c:v>Flipkart</c:v>
                  </c:pt>
                  <c:pt idx="1">
                    <c:v>Viveks</c:v>
                  </c:pt>
                  <c:pt idx="2">
                    <c:v>Ezone</c:v>
                  </c:pt>
                  <c:pt idx="3">
                    <c:v>Croma</c:v>
                  </c:pt>
                  <c:pt idx="4">
                    <c:v>Amazon </c:v>
                  </c:pt>
                </c:lvl>
                <c:lvl>
                  <c:pt idx="0">
                    <c:v>90002009</c:v>
                  </c:pt>
                  <c:pt idx="1">
                    <c:v>90002006</c:v>
                  </c:pt>
                  <c:pt idx="2">
                    <c:v>90002003</c:v>
                  </c:pt>
                  <c:pt idx="3">
                    <c:v>90002002</c:v>
                  </c:pt>
                  <c:pt idx="4">
                    <c:v>90002016</c:v>
                  </c:pt>
                </c:lvl>
              </c:multiLvlStrCache>
            </c:multiLvlStrRef>
          </c:cat>
          <c:val>
            <c:numRef>
              <c:f>'4'!$C$2:$C$6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E-4F5F-A39D-79EC52A375E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02718768"/>
        <c:axId val="691433232"/>
      </c:barChart>
      <c:catAx>
        <c:axId val="702718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433232"/>
        <c:crosses val="autoZero"/>
        <c:auto val="1"/>
        <c:lblAlgn val="ctr"/>
        <c:lblOffset val="100"/>
        <c:noMultiLvlLbl val="0"/>
      </c:catAx>
      <c:valAx>
        <c:axId val="691433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718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err="1">
                <a:solidFill>
                  <a:schemeClr val="bg1"/>
                </a:solidFill>
              </a:rPr>
              <a:t>total_sold_qty</a:t>
            </a:r>
            <a:endParaRPr lang="en-US" sz="18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'4'!$B$1</c:f>
              <c:strCache>
                <c:ptCount val="1"/>
                <c:pt idx="0">
                  <c:v>total_sold_qty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86748820461883"/>
                      <c:h val="0.10777205038563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C82-4FA1-8A60-41E16930D7E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27154209088652"/>
                      <c:h val="0.101611013992586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C82-4FA1-8A60-41E16930D7E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473537993543581"/>
                      <c:h val="8.620842300996704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C82-4FA1-8A60-41E16930D7E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734386640178794"/>
                      <c:h val="8.00473866169191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82-4FA1-8A60-41E16930D7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'4'!$A$2:$A$5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Q4</c:v>
                </c:pt>
                <c:pt idx="3">
                  <c:v>Q3</c:v>
                </c:pt>
              </c:strCache>
            </c:strRef>
          </c:cat>
          <c:val>
            <c:numRef>
              <c:f>'4'!$B$2:$B$5</c:f>
              <c:numCache>
                <c:formatCode>General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2-4FA1-8A60-41E16930D7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1310663967"/>
        <c:axId val="1307946319"/>
      </c:barChart>
      <c:catAx>
        <c:axId val="131066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946319"/>
        <c:crosses val="autoZero"/>
        <c:auto val="1"/>
        <c:lblAlgn val="ctr"/>
        <c:lblOffset val="100"/>
        <c:noMultiLvlLbl val="0"/>
      </c:catAx>
      <c:valAx>
        <c:axId val="1307946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66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'4'!$C$1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IN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'4'!$A$2:$B$4</c:f>
              <c:multiLvlStrCache>
                <c:ptCount val="3"/>
                <c:lvl>
                  <c:pt idx="0">
                    <c:v>1219.08 M</c:v>
                  </c:pt>
                  <c:pt idx="1">
                    <c:v>257.53 M</c:v>
                  </c:pt>
                  <c:pt idx="2">
                    <c:v>188.03 M</c:v>
                  </c:pt>
                </c:lvl>
                <c:lvl>
                  <c:pt idx="0">
                    <c:v>Retailer</c:v>
                  </c:pt>
                  <c:pt idx="1">
                    <c:v>Direct</c:v>
                  </c:pt>
                  <c:pt idx="2">
                    <c:v>Distributor</c:v>
                  </c:pt>
                </c:lvl>
              </c:multiLvlStrCache>
            </c:multiLvlStrRef>
          </c:cat>
          <c:val>
            <c:numRef>
              <c:f>'4'!$C$2:$C$4</c:f>
              <c:numCache>
                <c:formatCode>General</c:formatCode>
                <c:ptCount val="3"/>
                <c:pt idx="0">
                  <c:v>73.23</c:v>
                </c:pt>
                <c:pt idx="1">
                  <c:v>15.47</c:v>
                </c:pt>
                <c:pt idx="2">
                  <c:v>11.3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6-44F0-9E1A-B5C825C9BF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7"/>
        <c:axId val="633170191"/>
        <c:axId val="734413103"/>
      </c:barChart>
      <c:catAx>
        <c:axId val="6331701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413103"/>
        <c:crosses val="autoZero"/>
        <c:auto val="1"/>
        <c:lblAlgn val="ctr"/>
        <c:lblOffset val="100"/>
        <c:noMultiLvlLbl val="0"/>
      </c:catAx>
      <c:valAx>
        <c:axId val="73441310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7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IN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A16-8229-4A98-9572-E20A1300A79E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7B10-767F-4F2F-B978-61B5964C8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7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87B10-767F-4F2F-B978-61B5964C8FB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7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47DC-4931-4D6C-8853-1FB9B02D4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34C24-AC49-4564-89EC-5A4CF963B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E9849-5744-40B4-A8B0-BADDDA61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49A22-BBD2-4E42-B23F-63704B4D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8994A-CDDA-4DCC-8DAB-D46FCA5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62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53A9-6B66-488F-9651-CF533659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C6DE-5D33-47DA-8909-DD364FEBE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364BB-37BF-428B-8F6C-8D406D1C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72416-8F02-4D7F-BD5F-471183A2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66ACE-B5B3-4CC2-9FF1-8AA1F832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1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23052-5876-4807-A11B-C55FC90C0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32845-0FAA-45DF-9D90-C86D12B20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57B9-0AF4-4C48-8090-1AE8484D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E20A-743E-423A-9968-6B014A15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640F3-8D2F-43EF-998F-B77DAE83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0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267E-82DF-4E94-B677-BAB35990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F3BC-8FB3-4009-8749-0E4A1F3F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BA61E-459B-4799-93AE-E838ABF3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42E09-0F0C-4719-932F-AFBFF985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D6DE6-78B3-4844-A82F-82CAB3E6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9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90E2-4F25-467C-B9F8-15ECC050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59354-60FF-4CB7-A300-6807ECCB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998AB-EF56-4D5C-8E56-FDB45749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8A2F4-9263-473B-8765-335CD626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1312-D73B-4537-9BC2-72D01DBE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10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4912-9A6A-4BB3-897A-54121FFE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9C9E-06BD-414B-AB98-599B75FB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DC034-E241-4EFA-9354-76AEE0F3E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790E-94DB-40FB-8CD2-287B6C3E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5786-FFE1-449A-A080-D150CDC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C373E-F021-4030-8D9F-E988CF4D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02C8-165A-4739-B19C-69F9E77C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CE5F-48B2-4E9B-B1C4-9EEC8BBA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390C1-EB1D-4BDD-8268-765B0D2A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E712B-4251-414B-AF4C-C2BA2FF4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88049-9F13-4D42-AB0F-ACB6775C9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6CB11-E576-4602-A54E-551F19B5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347EF-81CB-4784-BA28-51DDDBED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72745-47B1-439D-A49C-42119E88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74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DB30-03DF-46B8-8722-5084F88E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4274C-C12B-4C07-8BD1-FBD11F9A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FEE54-9852-4BB0-A46A-05B38F9A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7FCAC-FCA3-40D1-A49E-03FBB692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0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B90D4-AC14-497B-93A6-B3534CD5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34056-92C2-4753-A01A-19C2DF02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5080-F564-44A5-BC21-609561CC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6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E100-1CAB-4BB2-8AEA-E1B91E1D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3ECF-CC4D-4577-8191-EC9961532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CA361-B28C-4D00-B9DB-F00AD9427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AC0DD-8875-4EB9-91FC-97FC5913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E25B0-3B3E-4F4E-96BF-6CAAE96D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590F7-D448-4E5A-92F6-35B957E4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55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2C79-EF45-41F0-A9E6-E2B118E8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CBF2A-970A-4F29-B5FE-D78ABA896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D87F9-A187-4C55-B95F-B318D07DD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C9395-51A5-4A9C-9BE8-F22849F0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D5259-5E76-482F-88D9-20F24CD8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C8028-D3B1-4B8D-BB49-7517C7D7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87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A5CBF-E524-4476-A22C-A51EB141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B20BF-47B3-49C6-AC3A-D78002DC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2F9BE-8097-4DE9-9AE5-E71414210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23AE2-4D28-46E0-A9F0-7FDBAA9B0045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E281-F74E-4AF1-821B-CF79AC127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A0952-3EDE-4C5B-9293-070795045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773A6-CC44-4582-9DFB-A4E47F71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45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F6E9B-B0D5-45D9-84F8-E7F2DD6B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97825-390E-41AF-88E8-2591329CC57A}"/>
              </a:ext>
            </a:extLst>
          </p:cNvPr>
          <p:cNvSpPr txBox="1"/>
          <p:nvPr/>
        </p:nvSpPr>
        <p:spPr>
          <a:xfrm>
            <a:off x="5163405" y="1787858"/>
            <a:ext cx="7124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Consumer Goods</a:t>
            </a:r>
          </a:p>
          <a:p>
            <a:r>
              <a:rPr lang="en-IN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Ad-Hoc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C0CCA-AD2E-4949-9BF0-36FDE3DA45F9}"/>
              </a:ext>
            </a:extLst>
          </p:cNvPr>
          <p:cNvSpPr txBox="1"/>
          <p:nvPr/>
        </p:nvSpPr>
        <p:spPr>
          <a:xfrm>
            <a:off x="8096375" y="6228908"/>
            <a:ext cx="4191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Presented by : Ankit Kumar</a:t>
            </a:r>
          </a:p>
        </p:txBody>
      </p:sp>
    </p:spTree>
    <p:extLst>
      <p:ext uri="{BB962C8B-B14F-4D97-AF65-F5344CB8AC3E}">
        <p14:creationId xmlns:p14="http://schemas.microsoft.com/office/powerpoint/2010/main" val="294406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Follow-up: Which segment had the most increase in unique products in 2021 vs 2020? The final output contains these fields, segment product_count_2020, product_count_2021, difference.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1D1A4-1C97-4FEF-9EE7-6B65ABA1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1969477"/>
            <a:ext cx="5247249" cy="4888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9F6E0-BF42-4517-BA32-4C0CFF85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66" y="2788793"/>
            <a:ext cx="4811151" cy="23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4" y="1975881"/>
            <a:ext cx="6083287" cy="294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/>
              <a:t>In 2021, </a:t>
            </a:r>
            <a:r>
              <a:rPr lang="en-US" b="0" dirty="0" err="1"/>
              <a:t>AtliQ</a:t>
            </a:r>
            <a:r>
              <a:rPr lang="en-US" b="0" dirty="0"/>
              <a:t> Hardware placed a primary emphasis on extending its footprint in the accessories market, unveiling a total of 34 new accessory products.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/>
              <a:t>These insights suggest a general trend of product portfolio growth, particularly in the "Accessories“ and "Notebook" segments, which can indicate a strategy to cater to a broader range of customer </a:t>
            </a:r>
            <a:r>
              <a:rPr lang="en-IN" b="0" dirty="0"/>
              <a:t>preferences.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160ED-FC2C-4775-A95F-80C2B7E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05" y="1352633"/>
            <a:ext cx="5003843" cy="41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Get the products that have the highest and lowest manufacturing costs. The final output should contain these fields - </a:t>
            </a:r>
            <a:r>
              <a:rPr lang="en-US" dirty="0" err="1"/>
              <a:t>product_code</a:t>
            </a:r>
            <a:r>
              <a:rPr lang="en-US" dirty="0"/>
              <a:t>, product, </a:t>
            </a:r>
            <a:r>
              <a:rPr lang="en-IN" dirty="0" err="1"/>
              <a:t>manufacturing_cost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75491-4B6F-4376-91AA-B0B36CCC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2" y="1988403"/>
            <a:ext cx="6118621" cy="462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0A0BA-B4AD-4FDA-948A-CBE10464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545" y="2981964"/>
            <a:ext cx="5254243" cy="12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5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Generate a report which contains the top 5 customers who received an average high </a:t>
            </a:r>
            <a:r>
              <a:rPr lang="en-US" dirty="0" err="1"/>
              <a:t>pre_invoice_discount_pct</a:t>
            </a:r>
            <a:r>
              <a:rPr lang="en-US" dirty="0"/>
              <a:t> for the fiscal year 2021 and in the Indian market. The final output contains these fields- </a:t>
            </a:r>
            <a:r>
              <a:rPr lang="en-US" dirty="0" err="1"/>
              <a:t>customer_code</a:t>
            </a:r>
            <a:r>
              <a:rPr lang="en-US" dirty="0"/>
              <a:t>, customer, </a:t>
            </a:r>
            <a:r>
              <a:rPr lang="en-US" dirty="0" err="1"/>
              <a:t>average_discount_percentage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66C0E8-9A99-49DE-AAA4-74F02A84B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" y="1938861"/>
            <a:ext cx="6467390" cy="4627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8B9686-C81F-455B-B9FD-CEB3705E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79" y="2943418"/>
            <a:ext cx="4533363" cy="210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5" y="1975881"/>
            <a:ext cx="6002752" cy="294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/>
              <a:t>Given that Flipkart maintains the status of being the most heavily discounted customer in the Indian market, boasting a pre-invoice discount percentage of 30.83%.</a:t>
            </a:r>
          </a:p>
          <a:p>
            <a:r>
              <a:rPr lang="en-US" dirty="0"/>
              <a:t> </a:t>
            </a:r>
            <a:r>
              <a:rPr lang="en-US" dirty="0" err="1"/>
              <a:t>AtliQ</a:t>
            </a:r>
            <a:r>
              <a:rPr lang="en-US" dirty="0"/>
              <a:t> applied approximately equivalent pre-invoice discount percentages to each of its top 5 clients in 2021.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AFF9D43-43F2-41D7-A838-AB369A74B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300418"/>
              </p:ext>
            </p:extLst>
          </p:nvPr>
        </p:nvGraphicFramePr>
        <p:xfrm>
          <a:off x="6733503" y="1493949"/>
          <a:ext cx="4910213" cy="422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310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Get the complete report of the Gross sales amount for the customer “</a:t>
            </a:r>
            <a:r>
              <a:rPr lang="en-US" dirty="0" err="1"/>
              <a:t>AtliQ</a:t>
            </a:r>
            <a:r>
              <a:rPr lang="en-US" dirty="0"/>
              <a:t> Exclusive” for each month. This analysis helps to get an idea of low and high-performing months and take strategic decisions. The final report contains these columns: Month, Year, Gross sales Amount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D7B3-6E1D-4D7E-BC90-A777D6B4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4" y="1952455"/>
            <a:ext cx="7083379" cy="4905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31E88-151F-4F56-8BE5-6BF132CA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76" y="2180492"/>
            <a:ext cx="2746555" cy="3924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41A33-C155-46B5-B25A-25563DA2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276" y="6105325"/>
            <a:ext cx="2746554" cy="3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5" y="1975881"/>
            <a:ext cx="6002752" cy="336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 err="1"/>
              <a:t>AtliQ</a:t>
            </a:r>
            <a:r>
              <a:rPr lang="en-US" dirty="0"/>
              <a:t> Exclusive achieved its peak sales in November 2020, with March 2020 marking the lowest point in sales. </a:t>
            </a:r>
          </a:p>
          <a:p>
            <a:r>
              <a:rPr lang="en-US" dirty="0"/>
              <a:t>The decrease in sales from March to August can be linked to the repercussions of COVID-19. </a:t>
            </a:r>
          </a:p>
          <a:p>
            <a:r>
              <a:rPr lang="en-US" dirty="0"/>
              <a:t>Nevertheless, there is a positive outlook as sales have steadily recovered post-pandemic, demonstrating resilience and surpassing the levels observed in 2020.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87B0D-E90C-4D2F-8EE3-06D245E0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28" y="1502403"/>
            <a:ext cx="5310452" cy="4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 which quarter of 2020, got the maximum </a:t>
            </a:r>
            <a:r>
              <a:rPr lang="en-US" dirty="0" err="1"/>
              <a:t>total_sold_quantity</a:t>
            </a:r>
            <a:r>
              <a:rPr lang="en-US" dirty="0"/>
              <a:t>? The final output contains these fields sorted by the </a:t>
            </a:r>
            <a:r>
              <a:rPr lang="en-US" dirty="0" err="1"/>
              <a:t>total_sold_quantity</a:t>
            </a:r>
            <a:r>
              <a:rPr lang="en-US" dirty="0"/>
              <a:t>, </a:t>
            </a:r>
            <a:r>
              <a:rPr lang="en-IN" dirty="0"/>
              <a:t>Quarter, </a:t>
            </a:r>
            <a:r>
              <a:rPr lang="en-IN" dirty="0" err="1"/>
              <a:t>total_sold_quantity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8FA10-D8A9-409C-AAFC-7DAF3985B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4" y="1822050"/>
            <a:ext cx="6915955" cy="4321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425F-DC52-4AE2-9875-0B002F19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05" y="2693675"/>
            <a:ext cx="3565826" cy="20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5" y="1744136"/>
            <a:ext cx="6128992" cy="419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/>
              <a:t>During the third quarter of fiscal year 2020 (March, April, and May), characterized by the peak of COVID-19 and extensive lockdowns affecting businesses, the quantity sold sharply declined to 2.1 million. </a:t>
            </a:r>
          </a:p>
          <a:p>
            <a:r>
              <a:rPr lang="en-US" dirty="0"/>
              <a:t>Interestingly, there was a notable surge in demand for computer accessories during this period, likely driven by a large number of students either beginning or continuing their coursework online. </a:t>
            </a:r>
          </a:p>
          <a:p>
            <a:r>
              <a:rPr lang="en-US" dirty="0"/>
              <a:t>This increased demand probably played a role in the early rebound observed in the fourth quarter.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28E8F8E-F176-43CE-959A-57C7B2EDD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586645"/>
              </p:ext>
            </p:extLst>
          </p:nvPr>
        </p:nvGraphicFramePr>
        <p:xfrm>
          <a:off x="6793205" y="942536"/>
          <a:ext cx="5287177" cy="531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247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Which channel helped to bring more gross sales in the fiscal year 2021 and the percentage of contribution? The final output contains these fields – channel, </a:t>
            </a:r>
            <a:r>
              <a:rPr lang="en-US" dirty="0" err="1"/>
              <a:t>gross_sales_mln</a:t>
            </a:r>
            <a:r>
              <a:rPr lang="en-US" dirty="0"/>
              <a:t>, percentage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DFD5E-A926-436D-AD03-2445852C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4" y="1981297"/>
            <a:ext cx="6911821" cy="472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13FD51-CFBB-4825-89C3-821A91091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585" y="2739175"/>
            <a:ext cx="4147595" cy="13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515938" y="608191"/>
            <a:ext cx="111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ABB87-A702-4863-80FB-C14A1F25D868}"/>
              </a:ext>
            </a:extLst>
          </p:cNvPr>
          <p:cNvSpPr txBox="1"/>
          <p:nvPr/>
        </p:nvSpPr>
        <p:spPr>
          <a:xfrm>
            <a:off x="888642" y="1596980"/>
            <a:ext cx="10238704" cy="419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global computer hardware manufacturer based in India, is enhancing its data analytics team to support informed decision-making.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Director of Data Analytics, Tony Sharma, plans to conduct an SQL challenge to assess both technical skills and soft skills of potential junior data analysts.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requests, reflecting real-world challenges, for candidates to provide valuable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Acknowledging the critical role of data insights, </a:t>
            </a:r>
            <a:r>
              <a:rPr lang="en-US" sz="1800" dirty="0" err="1"/>
              <a:t>AtliQ</a:t>
            </a:r>
            <a:r>
              <a:rPr lang="en-US" sz="1800" dirty="0"/>
              <a:t> Hardware is strategically focusing on strengthening its data analytics capabilities.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part of the initiative, the organization aims to bring in junior data analysts who can effectively address practical challenges in the field.</a:t>
            </a:r>
          </a:p>
        </p:txBody>
      </p:sp>
    </p:spTree>
    <p:extLst>
      <p:ext uri="{BB962C8B-B14F-4D97-AF65-F5344CB8AC3E}">
        <p14:creationId xmlns:p14="http://schemas.microsoft.com/office/powerpoint/2010/main" val="164709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5" y="1744136"/>
            <a:ext cx="6128992" cy="336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/>
              <a:t>The "Retailer" channel accounts for the majority of sales, contributing to 73.22% of gross sales.</a:t>
            </a:r>
          </a:p>
          <a:p>
            <a:r>
              <a:rPr lang="en-US" dirty="0"/>
              <a:t>The "Direct" channel also plays a significant role,</a:t>
            </a:r>
          </a:p>
          <a:p>
            <a:r>
              <a:rPr lang="en-US" dirty="0"/>
              <a:t>representing 15.47% of gross sales.</a:t>
            </a:r>
          </a:p>
          <a:p>
            <a:r>
              <a:rPr lang="en-US" dirty="0"/>
              <a:t>The "Distributor" channel contributes 11.31% of gross </a:t>
            </a:r>
            <a:r>
              <a:rPr lang="en-IN" dirty="0"/>
              <a:t>sales.</a:t>
            </a:r>
          </a:p>
          <a:p>
            <a:r>
              <a:rPr lang="en-US" dirty="0"/>
              <a:t>A significant focus on the "Retailer" channel suggests it is the primary revenue driver.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0769AB-9624-46C2-A426-7D1112062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485136"/>
              </p:ext>
            </p:extLst>
          </p:nvPr>
        </p:nvGraphicFramePr>
        <p:xfrm>
          <a:off x="6870459" y="729665"/>
          <a:ext cx="4768946" cy="478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19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Get the Top 3 products in each division that have a high </a:t>
            </a:r>
            <a:r>
              <a:rPr lang="en-US" dirty="0" err="1"/>
              <a:t>total_sold_quantity</a:t>
            </a:r>
            <a:r>
              <a:rPr lang="en-US" dirty="0"/>
              <a:t> in the </a:t>
            </a:r>
            <a:r>
              <a:rPr lang="en-US" dirty="0" err="1"/>
              <a:t>fiscal_year</a:t>
            </a:r>
            <a:r>
              <a:rPr lang="en-US" dirty="0"/>
              <a:t> 2021? </a:t>
            </a:r>
          </a:p>
          <a:p>
            <a:r>
              <a:rPr lang="en-US" dirty="0"/>
              <a:t>The final output contains these fields -  division, </a:t>
            </a:r>
            <a:r>
              <a:rPr lang="en-US" dirty="0" err="1"/>
              <a:t>product_code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D0866-59BB-4144-B121-F669E3D68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" y="1911129"/>
            <a:ext cx="6685934" cy="4783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6D5C6-2234-46C7-9753-0A5A8AEC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188" y="2517148"/>
            <a:ext cx="4766825" cy="21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938960" y="1898682"/>
            <a:ext cx="8836105" cy="38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The three best-selling product in the N &amp; S division were pen drivers. Strong consumer preference for pen drives and related items in this division.</a:t>
            </a:r>
          </a:p>
          <a:p>
            <a:pPr>
              <a:lnSpc>
                <a:spcPct val="200000"/>
              </a:lnSpc>
            </a:pPr>
            <a:r>
              <a:rPr lang="en-US" dirty="0"/>
              <a:t>The three best-selling product in the P &amp; A division were pen mouse. This division specializes in gaming-related products, appealing to a specific customer niche..</a:t>
            </a:r>
          </a:p>
          <a:p>
            <a:pPr>
              <a:lnSpc>
                <a:spcPct val="200000"/>
              </a:lnSpc>
            </a:pPr>
            <a:r>
              <a:rPr lang="en-US" dirty="0"/>
              <a:t>The three best-selling product in the PC division were laptops. The division specializes in PC-related products, indicating a focus on the computing niche. </a:t>
            </a:r>
          </a:p>
        </p:txBody>
      </p:sp>
    </p:spTree>
    <p:extLst>
      <p:ext uri="{BB962C8B-B14F-4D97-AF65-F5344CB8AC3E}">
        <p14:creationId xmlns:p14="http://schemas.microsoft.com/office/powerpoint/2010/main" val="3691357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699153" y="601265"/>
            <a:ext cx="10793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dirty="0"/>
              <a:t>RECOMMENDATIONS FOR ENHANCING ATLIQ'S SALES PERFORMANCE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887445" y="1555372"/>
            <a:ext cx="8836105" cy="38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Ensure top-notch customer service to foster lasting relationships.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Deploy a robust marketing strategy across diverse channels.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Cultivate a distinctive brand identity and convey your unique value proposition.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Allocate resources to train the sales team for enhanced effectiveness.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Provide competitive pricing and appealing promotional offers.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Expand and improve product offerings to align with market demands.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Regularly collect customer feedback for continuous improvement. </a:t>
            </a:r>
          </a:p>
        </p:txBody>
      </p:sp>
    </p:spTree>
    <p:extLst>
      <p:ext uri="{BB962C8B-B14F-4D97-AF65-F5344CB8AC3E}">
        <p14:creationId xmlns:p14="http://schemas.microsoft.com/office/powerpoint/2010/main" val="158617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891007" y="1862560"/>
            <a:ext cx="6538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9600" dirty="0">
                <a:latin typeface="Gill Sans Ultra Bold Condensed" panose="020B0A06020104020203" pitchFamily="34" charset="0"/>
              </a:rPr>
              <a:t>THANK YOU</a:t>
            </a:r>
            <a:endParaRPr lang="en-IN" sz="9600" dirty="0">
              <a:latin typeface="Gill Sans Ultra Bold Condensed" panose="020B0A06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463D-80FC-4465-B29D-89893EF7B720}"/>
              </a:ext>
            </a:extLst>
          </p:cNvPr>
          <p:cNvSpPr txBox="1"/>
          <p:nvPr/>
        </p:nvSpPr>
        <p:spPr>
          <a:xfrm>
            <a:off x="3797423" y="2965361"/>
            <a:ext cx="5503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8000" dirty="0">
                <a:latin typeface="Edwardian Script ITC" panose="030303020407070D0804" pitchFamily="66" charset="0"/>
              </a:rPr>
              <a:t>For Watching</a:t>
            </a:r>
            <a:endParaRPr lang="en-IN" sz="8000" dirty="0">
              <a:latin typeface="Edwardian Script ITC" panose="030303020407070D08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EB0ED-3F0F-4EB1-AA83-A3BE14784533}"/>
              </a:ext>
            </a:extLst>
          </p:cNvPr>
          <p:cNvSpPr txBox="1"/>
          <p:nvPr/>
        </p:nvSpPr>
        <p:spPr>
          <a:xfrm>
            <a:off x="7696039" y="6177434"/>
            <a:ext cx="4191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Presented by : Ankit Kumar</a:t>
            </a:r>
          </a:p>
        </p:txBody>
      </p:sp>
    </p:spTree>
    <p:extLst>
      <p:ext uri="{BB962C8B-B14F-4D97-AF65-F5344CB8AC3E}">
        <p14:creationId xmlns:p14="http://schemas.microsoft.com/office/powerpoint/2010/main" val="25874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515938" y="608191"/>
            <a:ext cx="111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ABB87-A702-4863-80FB-C14A1F25D868}"/>
              </a:ext>
            </a:extLst>
          </p:cNvPr>
          <p:cNvSpPr txBox="1"/>
          <p:nvPr/>
        </p:nvSpPr>
        <p:spPr>
          <a:xfrm>
            <a:off x="888642" y="1596980"/>
            <a:ext cx="10238704" cy="3407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file provides a comprehensive overview for six main tables: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</a:t>
            </a:r>
            <a:r>
              <a:rPr lang="en-IN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dim_customer</a:t>
            </a: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contains customer-related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dim_product</a:t>
            </a: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contains product-related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fact_gross_price: contains gross price information for each product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fact_manufacturing_cost: contains the cost incurred in the production of </a:t>
            </a: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each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product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5. </a:t>
            </a:r>
            <a:r>
              <a:rPr lang="en-IN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fact_pre_invoice_deductions</a:t>
            </a:r>
            <a:r>
              <a:rPr lang="en-IN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contains pre-invoice deductions information for each product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6. </a:t>
            </a:r>
            <a:r>
              <a:rPr lang="en-US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fact_sales_monthly</a:t>
            </a:r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contains monthly sales data for each product.</a:t>
            </a:r>
            <a:endParaRPr lang="en-IN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Provide the list of markets in which customer "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AtliQ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 Exclusive" operates its business in the APAC region. </a:t>
            </a:r>
            <a:endParaRPr lang="en-IN" sz="2400" b="1" dirty="0">
              <a:solidFill>
                <a:schemeClr val="bg1"/>
              </a:solidFill>
              <a:latin typeface="Segoe UI" panose="020B0502040204020203" pitchFamily="34" charset="0"/>
              <a:ea typeface="Lato Black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770450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A7B35-D32A-4658-9216-D341A4C3E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951"/>
            <a:ext cx="6876781" cy="4973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770450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8909E-63B0-479D-8FB4-6D380149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70" y="2704563"/>
            <a:ext cx="1981783" cy="2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7" y="1975881"/>
            <a:ext cx="5688012" cy="2776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•</a:t>
            </a:r>
            <a:r>
              <a:rPr lang="en-IN" b="0" dirty="0"/>
              <a:t> </a:t>
            </a:r>
            <a:r>
              <a:rPr lang="en-US" dirty="0" err="1"/>
              <a:t>AtliQ</a:t>
            </a:r>
            <a:r>
              <a:rPr lang="en-US" dirty="0"/>
              <a:t> Exclusive has expanded its reach into eight primary markets across the APAC region.</a:t>
            </a:r>
            <a:endParaRPr lang="en-US" b="0" dirty="0"/>
          </a:p>
          <a:p>
            <a:pPr>
              <a:lnSpc>
                <a:spcPct val="200000"/>
              </a:lnSpc>
            </a:pPr>
            <a:r>
              <a:rPr lang="en-US" dirty="0"/>
              <a:t>• It reflects a robust market presence and</a:t>
            </a:r>
          </a:p>
          <a:p>
            <a:pPr>
              <a:lnSpc>
                <a:spcPct val="200000"/>
              </a:lnSpc>
            </a:pPr>
            <a:r>
              <a:rPr lang="en-US" dirty="0"/>
              <a:t>adaptability to different cultural and economic</a:t>
            </a:r>
          </a:p>
          <a:p>
            <a:pPr>
              <a:lnSpc>
                <a:spcPct val="200000"/>
              </a:lnSpc>
            </a:pPr>
            <a:r>
              <a:rPr lang="en-US" dirty="0"/>
              <a:t>contexts in the Asia-Pacific region.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971828-6C81-45EE-8238-C2761D49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09" y="1372626"/>
            <a:ext cx="5543403" cy="41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7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What is the percentage of unique product increase in 2021vs. 2020? The final output contains these fields, unique_products_2020, </a:t>
            </a:r>
            <a:r>
              <a:rPr lang="fr-FR" dirty="0"/>
              <a:t>unique_products_2021 </a:t>
            </a:r>
            <a:r>
              <a:rPr lang="fr-FR" dirty="0" err="1"/>
              <a:t>percentage_chg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0DD86-E77C-4C70-9386-B0B494B33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6" y="1822050"/>
            <a:ext cx="6036522" cy="503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E7CD-1780-47D6-833A-939C72A4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96" y="2977086"/>
            <a:ext cx="4539401" cy="8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6" y="1975881"/>
            <a:ext cx="6080023" cy="221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 pitchFamily="34" charset="0"/>
                <a:cs typeface="Lato Black" panose="020F0502020204030203" pitchFamily="34" charset="0"/>
              </a:rPr>
              <a:t>During the fiscal year 2020, our product count stood at 245, and by FY 2021, it had risen to 334.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 pitchFamily="34" charset="0"/>
                <a:cs typeface="Lato Black" panose="020F0502020204030203" pitchFamily="34" charset="0"/>
              </a:rPr>
              <a:t>The percentage change represents a growth of 36.33% in unique products from one year to the next.</a:t>
            </a:r>
            <a:endParaRPr lang="en-IN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E9A262-28E9-4DA5-87AA-31D84EA59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471843"/>
              </p:ext>
            </p:extLst>
          </p:nvPr>
        </p:nvGraphicFramePr>
        <p:xfrm>
          <a:off x="7778676" y="860441"/>
          <a:ext cx="2875256" cy="444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5309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348511" y="252389"/>
            <a:ext cx="114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REQUEST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407988" y="714054"/>
            <a:ext cx="1143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Provide a report with all the unique product counts for each segment and sort them in descending order of product counts. The final output contains 2 fields, segment &amp; </a:t>
            </a:r>
            <a:r>
              <a:rPr lang="en-US" dirty="0" err="1"/>
              <a:t>product_count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5044-CBC0-4128-AB08-C105FF306574}"/>
              </a:ext>
            </a:extLst>
          </p:cNvPr>
          <p:cNvSpPr txBox="1"/>
          <p:nvPr/>
        </p:nvSpPr>
        <p:spPr>
          <a:xfrm>
            <a:off x="8319751" y="1680297"/>
            <a:ext cx="20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A97FB-21C7-4653-AF1F-23EBD91840A4}"/>
              </a:ext>
            </a:extLst>
          </p:cNvPr>
          <p:cNvSpPr txBox="1"/>
          <p:nvPr/>
        </p:nvSpPr>
        <p:spPr>
          <a:xfrm>
            <a:off x="925132" y="1680297"/>
            <a:ext cx="206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IN" dirty="0"/>
              <a:t>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AF923-03B5-4F39-BD29-AC5B09D3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37" y="1428108"/>
            <a:ext cx="6472286" cy="4599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5FFB5-A1BE-41CD-B046-61740DE3C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13" y="2461875"/>
            <a:ext cx="3533518" cy="26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5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2DCF-9426-4C2A-B3E8-15378730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1050-0851-4C9A-A2FC-01ADCEBDB33C}"/>
              </a:ext>
            </a:extLst>
          </p:cNvPr>
          <p:cNvSpPr txBox="1"/>
          <p:nvPr/>
        </p:nvSpPr>
        <p:spPr>
          <a:xfrm>
            <a:off x="2529732" y="1141794"/>
            <a:ext cx="17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FF0EB-3EFE-44B4-AF16-76760B85E57A}"/>
              </a:ext>
            </a:extLst>
          </p:cNvPr>
          <p:cNvSpPr txBox="1"/>
          <p:nvPr/>
        </p:nvSpPr>
        <p:spPr>
          <a:xfrm>
            <a:off x="552594" y="1975881"/>
            <a:ext cx="6240611" cy="419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AtliQ</a:t>
            </a:r>
            <a:r>
              <a:rPr lang="en-US" dirty="0"/>
              <a:t> Hardware offers a comprehensive range of products in the Notebook, Peripherals, and Accessories segments.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"Notebook" segment has the highest product count, with </a:t>
            </a:r>
            <a:r>
              <a:rPr lang="en-IN" dirty="0"/>
              <a:t>129 products.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"Networking" segment has the smallest product count </a:t>
            </a:r>
            <a:r>
              <a:rPr lang="en-IN" dirty="0"/>
              <a:t>with only 9 products.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Recognizing the strategic imperative to diversify our product portfolio, we aim to expand into the desktop, networking, and storage markets.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2C04F6E-6D35-49B1-A61D-BBF9847F1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803514"/>
              </p:ext>
            </p:extLst>
          </p:nvPr>
        </p:nvGraphicFramePr>
        <p:xfrm>
          <a:off x="6949439" y="1552388"/>
          <a:ext cx="4994031" cy="4624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51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1290</Words>
  <Application>Microsoft Office PowerPoint</Application>
  <PresentationFormat>Widescreen</PresentationFormat>
  <Paragraphs>114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Edwardian Script ITC</vt:lpstr>
      <vt:lpstr>Gill Sans Ultra Bold Condensed</vt:lpstr>
      <vt:lpstr>Lato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Kumar</dc:creator>
  <cp:lastModifiedBy>Ankit Kumar</cp:lastModifiedBy>
  <cp:revision>43</cp:revision>
  <dcterms:created xsi:type="dcterms:W3CDTF">2024-05-17T06:31:48Z</dcterms:created>
  <dcterms:modified xsi:type="dcterms:W3CDTF">2024-05-17T14:22:50Z</dcterms:modified>
</cp:coreProperties>
</file>